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89" r:id="rId4"/>
    <p:sldMasterId id="214748369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c717ad36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c717ad36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4355bd7e6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4355bd7e6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355bd7e67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355bd7e67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b34f8ef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b34f8ef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9605bf3899_1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9605bf3899_1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9605bf3899_1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9605bf3899_1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40953d030c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40953d030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itle">
  <p:cSld name="TITLE_ONLY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11"/>
          <p:cNvSpPr txBox="1"/>
          <p:nvPr>
            <p:ph idx="1" type="subTitle"/>
          </p:nvPr>
        </p:nvSpPr>
        <p:spPr>
          <a:xfrm>
            <a:off x="685800" y="2179341"/>
            <a:ext cx="7772400" cy="7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None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ncy Section Title">
  <p:cSld name="CUSTOM">
    <p:bg>
      <p:bgPr>
        <a:solidFill>
          <a:srgbClr val="351C75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219700" y="2287400"/>
            <a:ext cx="6523800" cy="5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idx="2" type="title"/>
          </p:nvPr>
        </p:nvSpPr>
        <p:spPr>
          <a:xfrm>
            <a:off x="219700" y="499975"/>
            <a:ext cx="6523800" cy="178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3" type="title"/>
          </p:nvPr>
        </p:nvSpPr>
        <p:spPr>
          <a:xfrm>
            <a:off x="219700" y="2856225"/>
            <a:ext cx="6523800" cy="17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deas">
  <p:cSld name="CUSTOM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2" type="title"/>
          </p:nvPr>
        </p:nvSpPr>
        <p:spPr>
          <a:xfrm>
            <a:off x="537475" y="305568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deas">
  <p:cSld name="CUSTOM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537475" y="61833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2" type="title"/>
          </p:nvPr>
        </p:nvSpPr>
        <p:spPr>
          <a:xfrm>
            <a:off x="537475" y="33494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5"/>
          <p:cNvSpPr txBox="1"/>
          <p:nvPr>
            <p:ph idx="3" type="title"/>
          </p:nvPr>
        </p:nvSpPr>
        <p:spPr>
          <a:xfrm>
            <a:off x="537475" y="1983875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ral Idea">
  <p:cSld name="CUSTOM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per Card">
  <p:cSld name="CUSTOM_2">
    <p:bg>
      <p:bgPr>
        <a:solidFill>
          <a:srgbClr val="EFEFE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inM98rrT.png" id="66" name="Google Shape;6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12450" y="1101425"/>
            <a:ext cx="6784150" cy="29406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7"/>
          <p:cNvSpPr txBox="1"/>
          <p:nvPr>
            <p:ph type="title"/>
          </p:nvPr>
        </p:nvSpPr>
        <p:spPr>
          <a:xfrm>
            <a:off x="1359335" y="1236350"/>
            <a:ext cx="64557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359326" y="1528736"/>
            <a:ext cx="6455700" cy="22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endar">
  <p:cSld name="CUSTOM_3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Google Shape;71;p18"/>
          <p:cNvCxnSpPr/>
          <p:nvPr/>
        </p:nvCxnSpPr>
        <p:spPr>
          <a:xfrm>
            <a:off x="3048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2" name="Google Shape;72;p18"/>
          <p:cNvCxnSpPr/>
          <p:nvPr/>
        </p:nvCxnSpPr>
        <p:spPr>
          <a:xfrm>
            <a:off x="6096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3" name="Google Shape;73;p18"/>
          <p:cNvCxnSpPr/>
          <p:nvPr/>
        </p:nvCxnSpPr>
        <p:spPr>
          <a:xfrm>
            <a:off x="0" y="128587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4" name="Google Shape;74;p18"/>
          <p:cNvCxnSpPr/>
          <p:nvPr/>
        </p:nvCxnSpPr>
        <p:spPr>
          <a:xfrm>
            <a:off x="0" y="385762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5" name="Google Shape;75;p18"/>
          <p:cNvCxnSpPr/>
          <p:nvPr/>
        </p:nvCxnSpPr>
        <p:spPr>
          <a:xfrm>
            <a:off x="0" y="25717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6" name="Google Shape;76;p18"/>
          <p:cNvSpPr txBox="1"/>
          <p:nvPr/>
        </p:nvSpPr>
        <p:spPr>
          <a:xfrm>
            <a:off x="1751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January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8"/>
          <p:cNvSpPr txBox="1"/>
          <p:nvPr/>
        </p:nvSpPr>
        <p:spPr>
          <a:xfrm>
            <a:off x="4799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February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" name="Google Shape;78;p18"/>
          <p:cNvSpPr txBox="1"/>
          <p:nvPr/>
        </p:nvSpPr>
        <p:spPr>
          <a:xfrm>
            <a:off x="78492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March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" name="Google Shape;79;p18"/>
          <p:cNvSpPr txBox="1"/>
          <p:nvPr/>
        </p:nvSpPr>
        <p:spPr>
          <a:xfrm>
            <a:off x="1751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April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" name="Google Shape;80;p18"/>
          <p:cNvSpPr txBox="1"/>
          <p:nvPr/>
        </p:nvSpPr>
        <p:spPr>
          <a:xfrm>
            <a:off x="4799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" name="Google Shape;81;p18"/>
          <p:cNvSpPr txBox="1"/>
          <p:nvPr/>
        </p:nvSpPr>
        <p:spPr>
          <a:xfrm>
            <a:off x="78492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June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" name="Google Shape;82;p18"/>
          <p:cNvSpPr txBox="1"/>
          <p:nvPr/>
        </p:nvSpPr>
        <p:spPr>
          <a:xfrm>
            <a:off x="1751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July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" name="Google Shape;83;p18"/>
          <p:cNvSpPr txBox="1"/>
          <p:nvPr/>
        </p:nvSpPr>
        <p:spPr>
          <a:xfrm>
            <a:off x="4799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August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" name="Google Shape;84;p18"/>
          <p:cNvSpPr txBox="1"/>
          <p:nvPr/>
        </p:nvSpPr>
        <p:spPr>
          <a:xfrm>
            <a:off x="78492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September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" name="Google Shape;85;p18"/>
          <p:cNvSpPr txBox="1"/>
          <p:nvPr/>
        </p:nvSpPr>
        <p:spPr>
          <a:xfrm>
            <a:off x="1751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October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4799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November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78492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December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riller Source">
  <p:cSld name="TITLE_ONLY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username = input()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username == "service":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cmd_code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cmd_code == 7: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crash()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"Unknown command".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passcode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passcode &lt; 10000: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print "Invalid passcode!"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auth(username, passcode)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"Exiting..."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exit()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toi source">
  <p:cSld name="TITLE_ONLY_2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20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def atoi(s):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n = 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for c in s: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if   c == '0': n = n*10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'1': n = n*10 + 1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'2': n = n*10 + 2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'3': n = n*10 + 3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'4': n = n*10 + 4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'5': n = n*10 + 5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'6': n = n*10 + 6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'7': n = n*10 + 7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'8': n = n*10 + 8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'9': n = n*10 + 9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else: break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return 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alysis Options">
  <p:cSld name="TITLE_AND_TWO_COLUMNS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1"/>
          <p:cNvSpPr txBox="1"/>
          <p:nvPr/>
        </p:nvSpPr>
        <p:spPr>
          <a:xfrm>
            <a:off x="2508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Specification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should hold about the program?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Logical Properties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Absence of Crashes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Type Safety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Efficiency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Memory Safety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Information Disclosure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Authentication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9" name="Google Shape;99;p21"/>
          <p:cNvSpPr txBox="1"/>
          <p:nvPr/>
        </p:nvSpPr>
        <p:spPr>
          <a:xfrm>
            <a:off x="60636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Technique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will we achieve the goal?</a:t>
            </a:r>
            <a:br>
              <a:rPr lang="en" sz="1800"/>
            </a:b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Manual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Symbolic Execution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Abstract Interpretation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Fuzzing</a:t>
            </a:r>
            <a:endParaRPr sz="1800"/>
          </a:p>
        </p:txBody>
      </p:sp>
      <p:sp>
        <p:nvSpPr>
          <p:cNvPr id="100" name="Google Shape;100;p21"/>
          <p:cNvSpPr txBox="1"/>
          <p:nvPr/>
        </p:nvSpPr>
        <p:spPr>
          <a:xfrm>
            <a:off x="3157350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Goal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do we want to achieve regarding the specification?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Verification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Testing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Transformation</a:t>
            </a:r>
            <a:endParaRPr sz="1800"/>
          </a:p>
        </p:txBody>
      </p:sp>
      <p:cxnSp>
        <p:nvCxnSpPr>
          <p:cNvPr id="101" name="Google Shape;101;p21"/>
          <p:cNvCxnSpPr/>
          <p:nvPr/>
        </p:nvCxnSpPr>
        <p:spPr>
          <a:xfrm>
            <a:off x="3080325" y="309100"/>
            <a:ext cx="0" cy="4684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21"/>
          <p:cNvCxnSpPr/>
          <p:nvPr/>
        </p:nvCxnSpPr>
        <p:spPr>
          <a:xfrm>
            <a:off x="5986650" y="309100"/>
            <a:ext cx="0" cy="4684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21"/>
          <p:cNvCxnSpPr/>
          <p:nvPr/>
        </p:nvCxnSpPr>
        <p:spPr>
          <a:xfrm rot="10800000">
            <a:off x="346650" y="2154518"/>
            <a:ext cx="84507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Four_Boxes">
  <p:cSld name="Custom_Four_Boxe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1" type="ftr"/>
          </p:nvPr>
        </p:nvSpPr>
        <p:spPr>
          <a:xfrm>
            <a:off x="1333500" y="4912520"/>
            <a:ext cx="64770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8102430" y="4914900"/>
            <a:ext cx="762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457202" y="800100"/>
            <a:ext cx="40332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idx="2" type="body"/>
          </p:nvPr>
        </p:nvSpPr>
        <p:spPr>
          <a:xfrm>
            <a:off x="4645481" y="800100"/>
            <a:ext cx="41175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3" type="body"/>
          </p:nvPr>
        </p:nvSpPr>
        <p:spPr>
          <a:xfrm>
            <a:off x="4645477" y="2641146"/>
            <a:ext cx="41175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4" type="body"/>
          </p:nvPr>
        </p:nvSpPr>
        <p:spPr>
          <a:xfrm>
            <a:off x="454481" y="2647270"/>
            <a:ext cx="40332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cxnSp>
        <p:nvCxnSpPr>
          <p:cNvPr id="111" name="Google Shape;111;p22"/>
          <p:cNvCxnSpPr/>
          <p:nvPr/>
        </p:nvCxnSpPr>
        <p:spPr>
          <a:xfrm>
            <a:off x="381000" y="630076"/>
            <a:ext cx="8382000" cy="1200"/>
          </a:xfrm>
          <a:prstGeom prst="straightConnector1">
            <a:avLst/>
          </a:prstGeom>
          <a:noFill/>
          <a:ln cap="flat" cmpd="sng" w="22225">
            <a:solidFill>
              <a:srgbClr val="0F5E9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2" name="Google Shape;11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4414" y="97655"/>
            <a:ext cx="814078" cy="49130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/>
          <p:nvPr>
            <p:ph type="ctrTitle"/>
          </p:nvPr>
        </p:nvSpPr>
        <p:spPr>
          <a:xfrm>
            <a:off x="1619250" y="113564"/>
            <a:ext cx="71436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0" name="Google Shape;120;p2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" name="Google Shape;121;p2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4" name="Google Shape;124;p25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" name="Google Shape;125;p2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8" name="Google Shape;128;p26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" name="Google Shape;129;p26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ITLE_AND_TWO_COLUMNS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/>
          <p:nvPr>
            <p:ph idx="1" type="body"/>
          </p:nvPr>
        </p:nvSpPr>
        <p:spPr>
          <a:xfrm>
            <a:off x="457200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3" name="Google Shape;133;p27"/>
          <p:cNvSpPr txBox="1"/>
          <p:nvPr>
            <p:ph idx="2" type="body"/>
          </p:nvPr>
        </p:nvSpPr>
        <p:spPr>
          <a:xfrm>
            <a:off x="4692275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AND_TWO_COLUMNS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idx="1" type="body"/>
          </p:nvPr>
        </p:nvSpPr>
        <p:spPr>
          <a:xfrm>
            <a:off x="2508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28"/>
          <p:cNvSpPr txBox="1"/>
          <p:nvPr>
            <p:ph idx="2" type="body"/>
          </p:nvPr>
        </p:nvSpPr>
        <p:spPr>
          <a:xfrm>
            <a:off x="60636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8" name="Google Shape;138;p2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28"/>
          <p:cNvSpPr txBox="1"/>
          <p:nvPr>
            <p:ph idx="3" type="body"/>
          </p:nvPr>
        </p:nvSpPr>
        <p:spPr>
          <a:xfrm>
            <a:off x="3157350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2" name="Google Shape;142;p2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45" name="Google Shape;145;p3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 txBox="1"/>
          <p:nvPr>
            <p:ph idx="1" type="body"/>
          </p:nvPr>
        </p:nvSpPr>
        <p:spPr>
          <a:xfrm>
            <a:off x="457200" y="233438"/>
            <a:ext cx="8229600" cy="46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0" name="Google Shape;150;p3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itle">
  <p:cSld name="TITLE_ONLY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33"/>
          <p:cNvSpPr txBox="1"/>
          <p:nvPr>
            <p:ph idx="1" type="subTitle"/>
          </p:nvPr>
        </p:nvSpPr>
        <p:spPr>
          <a:xfrm>
            <a:off x="685800" y="2179341"/>
            <a:ext cx="7772400" cy="7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None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6" name="Google Shape;15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ncy Section Title">
  <p:cSld name="CUSTOM">
    <p:bg>
      <p:bgPr>
        <a:solidFill>
          <a:srgbClr val="351C75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5"/>
          <p:cNvSpPr txBox="1"/>
          <p:nvPr>
            <p:ph type="title"/>
          </p:nvPr>
        </p:nvSpPr>
        <p:spPr>
          <a:xfrm>
            <a:off x="219700" y="2287400"/>
            <a:ext cx="6523800" cy="5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9" name="Google Shape;159;p35"/>
          <p:cNvSpPr txBox="1"/>
          <p:nvPr>
            <p:ph idx="2" type="title"/>
          </p:nvPr>
        </p:nvSpPr>
        <p:spPr>
          <a:xfrm>
            <a:off x="219700" y="499975"/>
            <a:ext cx="6523800" cy="178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60" name="Google Shape;160;p35"/>
          <p:cNvSpPr txBox="1"/>
          <p:nvPr>
            <p:ph idx="3" type="title"/>
          </p:nvPr>
        </p:nvSpPr>
        <p:spPr>
          <a:xfrm>
            <a:off x="219700" y="2856225"/>
            <a:ext cx="6523800" cy="17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161" name="Google Shape;161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deas">
  <p:cSld name="CUSTOM_1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6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4" name="Google Shape;164;p36"/>
          <p:cNvSpPr txBox="1"/>
          <p:nvPr>
            <p:ph idx="2" type="title"/>
          </p:nvPr>
        </p:nvSpPr>
        <p:spPr>
          <a:xfrm>
            <a:off x="537475" y="305568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5" name="Google Shape;165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deas">
  <p:cSld name="CUSTOM_1_2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7"/>
          <p:cNvSpPr txBox="1"/>
          <p:nvPr>
            <p:ph type="title"/>
          </p:nvPr>
        </p:nvSpPr>
        <p:spPr>
          <a:xfrm>
            <a:off x="537475" y="61833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8" name="Google Shape;168;p37"/>
          <p:cNvSpPr txBox="1"/>
          <p:nvPr>
            <p:ph idx="2" type="title"/>
          </p:nvPr>
        </p:nvSpPr>
        <p:spPr>
          <a:xfrm>
            <a:off x="537475" y="33494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9" name="Google Shape;169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37"/>
          <p:cNvSpPr txBox="1"/>
          <p:nvPr>
            <p:ph idx="3" type="title"/>
          </p:nvPr>
        </p:nvSpPr>
        <p:spPr>
          <a:xfrm>
            <a:off x="537475" y="1983875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ral Idea">
  <p:cSld name="CUSTOM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3" name="Google Shape;173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per Card">
  <p:cSld name="CUSTOM_2">
    <p:bg>
      <p:bgPr>
        <a:solidFill>
          <a:srgbClr val="EFEFE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inM98rrT.png" id="175" name="Google Shape;175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12450" y="1101425"/>
            <a:ext cx="6784150" cy="294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9"/>
          <p:cNvSpPr txBox="1"/>
          <p:nvPr>
            <p:ph type="title"/>
          </p:nvPr>
        </p:nvSpPr>
        <p:spPr>
          <a:xfrm>
            <a:off x="1359335" y="1236350"/>
            <a:ext cx="64557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1800"/>
            </a:lvl9pPr>
          </a:lstStyle>
          <a:p/>
        </p:txBody>
      </p:sp>
      <p:sp>
        <p:nvSpPr>
          <p:cNvPr id="177" name="Google Shape;177;p39"/>
          <p:cNvSpPr txBox="1"/>
          <p:nvPr>
            <p:ph idx="1" type="body"/>
          </p:nvPr>
        </p:nvSpPr>
        <p:spPr>
          <a:xfrm>
            <a:off x="1359326" y="1528736"/>
            <a:ext cx="6455700" cy="22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78" name="Google Shape;178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endar">
  <p:cSld name="CUSTOM_3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40"/>
          <p:cNvCxnSpPr/>
          <p:nvPr/>
        </p:nvCxnSpPr>
        <p:spPr>
          <a:xfrm>
            <a:off x="3048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40"/>
          <p:cNvCxnSpPr/>
          <p:nvPr/>
        </p:nvCxnSpPr>
        <p:spPr>
          <a:xfrm>
            <a:off x="6096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40"/>
          <p:cNvCxnSpPr/>
          <p:nvPr/>
        </p:nvCxnSpPr>
        <p:spPr>
          <a:xfrm>
            <a:off x="0" y="128587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40"/>
          <p:cNvCxnSpPr/>
          <p:nvPr/>
        </p:nvCxnSpPr>
        <p:spPr>
          <a:xfrm>
            <a:off x="0" y="385762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40"/>
          <p:cNvCxnSpPr/>
          <p:nvPr/>
        </p:nvCxnSpPr>
        <p:spPr>
          <a:xfrm>
            <a:off x="0" y="25717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5" name="Google Shape;185;p40"/>
          <p:cNvSpPr txBox="1"/>
          <p:nvPr/>
        </p:nvSpPr>
        <p:spPr>
          <a:xfrm>
            <a:off x="1751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January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6" name="Google Shape;186;p40"/>
          <p:cNvSpPr txBox="1"/>
          <p:nvPr/>
        </p:nvSpPr>
        <p:spPr>
          <a:xfrm>
            <a:off x="4799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February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7" name="Google Shape;187;p40"/>
          <p:cNvSpPr txBox="1"/>
          <p:nvPr/>
        </p:nvSpPr>
        <p:spPr>
          <a:xfrm>
            <a:off x="78492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March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" name="Google Shape;188;p40"/>
          <p:cNvSpPr txBox="1"/>
          <p:nvPr/>
        </p:nvSpPr>
        <p:spPr>
          <a:xfrm>
            <a:off x="1751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April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" name="Google Shape;189;p40"/>
          <p:cNvSpPr txBox="1"/>
          <p:nvPr/>
        </p:nvSpPr>
        <p:spPr>
          <a:xfrm>
            <a:off x="4799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0" name="Google Shape;190;p40"/>
          <p:cNvSpPr txBox="1"/>
          <p:nvPr/>
        </p:nvSpPr>
        <p:spPr>
          <a:xfrm>
            <a:off x="78492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June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1" name="Google Shape;191;p40"/>
          <p:cNvSpPr txBox="1"/>
          <p:nvPr/>
        </p:nvSpPr>
        <p:spPr>
          <a:xfrm>
            <a:off x="1751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July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2" name="Google Shape;192;p40"/>
          <p:cNvSpPr txBox="1"/>
          <p:nvPr/>
        </p:nvSpPr>
        <p:spPr>
          <a:xfrm>
            <a:off x="4799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August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3" name="Google Shape;193;p40"/>
          <p:cNvSpPr txBox="1"/>
          <p:nvPr/>
        </p:nvSpPr>
        <p:spPr>
          <a:xfrm>
            <a:off x="78492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September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4" name="Google Shape;194;p40"/>
          <p:cNvSpPr txBox="1"/>
          <p:nvPr/>
        </p:nvSpPr>
        <p:spPr>
          <a:xfrm>
            <a:off x="1751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October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5" name="Google Shape;195;p40"/>
          <p:cNvSpPr txBox="1"/>
          <p:nvPr/>
        </p:nvSpPr>
        <p:spPr>
          <a:xfrm>
            <a:off x="4799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November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6" name="Google Shape;196;p40"/>
          <p:cNvSpPr txBox="1"/>
          <p:nvPr/>
        </p:nvSpPr>
        <p:spPr>
          <a:xfrm>
            <a:off x="78492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December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riller Source">
  <p:cSld name="TITLE_ONLY_2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1"/>
          <p:cNvSpPr txBox="1"/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9" name="Google Shape;199;p4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41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username = input()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username == "service":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cmd_code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cmd_code == 7: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crash()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"Unknown command".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passcode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passcode &lt; 10000: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print "Invalid passcode!"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auth(username, passcode)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"Exiting..."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exit()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ITLE_AND_TWO_COLUMNS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idx="1" type="body"/>
          </p:nvPr>
        </p:nvSpPr>
        <p:spPr>
          <a:xfrm>
            <a:off x="457200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692275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toi source">
  <p:cSld name="TITLE_ONLY_2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2"/>
          <p:cNvSpPr txBox="1"/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3" name="Google Shape;203;p4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42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def atoi(s):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n = 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for c in s: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if   c == '0': n = n*10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'1': n = n*10 + 1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'2': n = n*10 + 2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'3': n = n*10 + 3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'4': n = n*10 + 4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'5': n = n*10 + 5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'6': n = n*10 + 6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'7': n = n*10 + 7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'8': n = n*10 + 8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'9': n = n*10 + 9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else: break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return 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alysis Options">
  <p:cSld name="TITLE_AND_TWO_COLUMNS_1_1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" name="Google Shape;207;p43"/>
          <p:cNvSpPr txBox="1"/>
          <p:nvPr/>
        </p:nvSpPr>
        <p:spPr>
          <a:xfrm>
            <a:off x="2508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Specification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should hold about the program?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Logical Properties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Absence of Crashes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Type Safety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Efficiency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Memory Safety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Information Disclosure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Authentication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08" name="Google Shape;208;p43"/>
          <p:cNvSpPr txBox="1"/>
          <p:nvPr/>
        </p:nvSpPr>
        <p:spPr>
          <a:xfrm>
            <a:off x="60636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Technique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will we achieve the goal?</a:t>
            </a:r>
            <a:br>
              <a:rPr lang="en" sz="1800"/>
            </a:b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Manual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Symbolic Execution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Abstract Interpretation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Fuzzing</a:t>
            </a:r>
            <a:endParaRPr sz="1800"/>
          </a:p>
        </p:txBody>
      </p:sp>
      <p:sp>
        <p:nvSpPr>
          <p:cNvPr id="209" name="Google Shape;209;p43"/>
          <p:cNvSpPr txBox="1"/>
          <p:nvPr/>
        </p:nvSpPr>
        <p:spPr>
          <a:xfrm>
            <a:off x="3157350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Goal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do we want to achieve regarding the specification?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Verification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Testing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Transformation</a:t>
            </a:r>
            <a:endParaRPr sz="1800"/>
          </a:p>
        </p:txBody>
      </p:sp>
      <p:cxnSp>
        <p:nvCxnSpPr>
          <p:cNvPr id="210" name="Google Shape;210;p43"/>
          <p:cNvCxnSpPr/>
          <p:nvPr/>
        </p:nvCxnSpPr>
        <p:spPr>
          <a:xfrm>
            <a:off x="3080325" y="309100"/>
            <a:ext cx="0" cy="4684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43"/>
          <p:cNvCxnSpPr/>
          <p:nvPr/>
        </p:nvCxnSpPr>
        <p:spPr>
          <a:xfrm>
            <a:off x="5986650" y="309100"/>
            <a:ext cx="0" cy="4684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43"/>
          <p:cNvCxnSpPr/>
          <p:nvPr/>
        </p:nvCxnSpPr>
        <p:spPr>
          <a:xfrm rot="10800000">
            <a:off x="346650" y="2154518"/>
            <a:ext cx="84507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AND_TWO_COLUMNS_1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idx="1" type="body"/>
          </p:nvPr>
        </p:nvSpPr>
        <p:spPr>
          <a:xfrm>
            <a:off x="2508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2" type="body"/>
          </p:nvPr>
        </p:nvSpPr>
        <p:spPr>
          <a:xfrm>
            <a:off x="60636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6"/>
          <p:cNvSpPr txBox="1"/>
          <p:nvPr>
            <p:ph idx="3" type="body"/>
          </p:nvPr>
        </p:nvSpPr>
        <p:spPr>
          <a:xfrm>
            <a:off x="3157350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457200" y="233438"/>
            <a:ext cx="8229600" cy="46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7.xml"/><Relationship Id="rId5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40.xml"/><Relationship Id="rId6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9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117" name="Google Shape;117;p2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Shellcoding</a:t>
            </a:r>
            <a:endParaRPr/>
          </a:p>
        </p:txBody>
      </p:sp>
      <p:sp>
        <p:nvSpPr>
          <p:cNvPr id="218" name="Google Shape;218;p4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Yan Shoshitaishvili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Arizona State University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5"/>
          <p:cNvSpPr txBox="1"/>
          <p:nvPr>
            <p:ph idx="1" type="body"/>
          </p:nvPr>
        </p:nvSpPr>
        <p:spPr>
          <a:xfrm>
            <a:off x="503250" y="3254950"/>
            <a:ext cx="81375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John Mauchly (Physicist), John Presper Eckert (Electrical Engineer), John Von Neumann (Mathematician)</a:t>
            </a:r>
            <a:endParaRPr sz="1200"/>
          </a:p>
        </p:txBody>
      </p:sp>
      <p:pic>
        <p:nvPicPr>
          <p:cNvPr id="224" name="Google Shape;224;p45"/>
          <p:cNvPicPr preferRelativeResize="0"/>
          <p:nvPr/>
        </p:nvPicPr>
        <p:blipFill rotWithShape="1">
          <a:blip r:embed="rId3">
            <a:alphaModFix/>
          </a:blip>
          <a:srcRect b="15554" l="0" r="0" t="0"/>
          <a:stretch/>
        </p:blipFill>
        <p:spPr>
          <a:xfrm>
            <a:off x="715675" y="459123"/>
            <a:ext cx="5173800" cy="279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45"/>
          <p:cNvPicPr preferRelativeResize="0"/>
          <p:nvPr/>
        </p:nvPicPr>
        <p:blipFill rotWithShape="1">
          <a:blip r:embed="rId4">
            <a:alphaModFix/>
          </a:blip>
          <a:srcRect b="10504" l="0" r="0" t="5049"/>
          <a:stretch/>
        </p:blipFill>
        <p:spPr>
          <a:xfrm>
            <a:off x="5882775" y="459125"/>
            <a:ext cx="2538850" cy="27958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5"/>
          <p:cNvSpPr txBox="1"/>
          <p:nvPr>
            <p:ph idx="1" type="body"/>
          </p:nvPr>
        </p:nvSpPr>
        <p:spPr>
          <a:xfrm>
            <a:off x="503250" y="4077650"/>
            <a:ext cx="81375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John von Neumann, First Draft of a Report on the EDVAC, 1945.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Von Neumann Architecture vs Harvard Architecture</a:t>
            </a:r>
            <a:endParaRPr/>
          </a:p>
        </p:txBody>
      </p:sp>
      <p:sp>
        <p:nvSpPr>
          <p:cNvPr id="232" name="Google Shape;232;p46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Von Neumann architecture sees (and stores) code as data.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Harvard architecture stores data and code separately.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Almost all general-purpose architectures (x86, ARM, MIPS, PPC, SPARC, etc) are Von Neumann.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Harvard architectures pop up in embedded use-cases (AVR, PIC).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happens if data and code get mixed up?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shellcode get injected?</a:t>
            </a:r>
            <a:endParaRPr/>
          </a:p>
        </p:txBody>
      </p:sp>
      <p:sp>
        <p:nvSpPr>
          <p:cNvPr id="238" name="Google Shape;238;p4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bye1() { puts("Goodbye!");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bye2() { puts("Farewell!");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hello(char *name, void (*bye_func)())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printf("Hello %s!\n",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bye_func();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int main(int argc, char **argv)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char name[1024];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gets(name);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srand(time(0));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if (rand() % 2) hello(bye1,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else hello(name, bye2);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Compile with: gcc -z execstack -o hello hello.c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bye1() { puts("Goodbye!");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bye2() { puts("Farewell!");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hello(char *name, void (*bye_func)())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printf("Hello %s!\n",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bye_func();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int main(int argc, char **argv)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char name[1024];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gets(name);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srand(time(0));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if (rand() % 2) hello(bye1,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else hello(name, bye2);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Compile with: gcc -z execstack -o hello hello.c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4" name="Google Shape;244;p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shellcode get injected?</a:t>
            </a:r>
            <a:endParaRPr/>
          </a:p>
        </p:txBody>
      </p:sp>
      <p:cxnSp>
        <p:nvCxnSpPr>
          <p:cNvPr id="245" name="Google Shape;245;p48"/>
          <p:cNvCxnSpPr/>
          <p:nvPr/>
        </p:nvCxnSpPr>
        <p:spPr>
          <a:xfrm rot="10800000">
            <a:off x="3234600" y="2065500"/>
            <a:ext cx="64800" cy="1660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6" name="Google Shape;246;p48"/>
          <p:cNvCxnSpPr/>
          <p:nvPr/>
        </p:nvCxnSpPr>
        <p:spPr>
          <a:xfrm rot="10800000">
            <a:off x="2014200" y="2062800"/>
            <a:ext cx="769500" cy="1663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shellcode get injected?</a:t>
            </a:r>
            <a:endParaRPr/>
          </a:p>
        </p:txBody>
      </p:sp>
      <p:sp>
        <p:nvSpPr>
          <p:cNvPr id="252" name="Google Shape;252;p49"/>
          <p:cNvSpPr/>
          <p:nvPr/>
        </p:nvSpPr>
        <p:spPr>
          <a:xfrm>
            <a:off x="5874000" y="1933199"/>
            <a:ext cx="1782000" cy="5574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lectrolize"/>
                <a:ea typeface="Electrolize"/>
                <a:cs typeface="Electrolize"/>
                <a:sym typeface="Electrolize"/>
              </a:rPr>
              <a:t>.text</a:t>
            </a:r>
            <a:endParaRPr>
              <a:latin typeface="Electrolize"/>
              <a:ea typeface="Electrolize"/>
              <a:cs typeface="Electrolize"/>
              <a:sym typeface="Electrolize"/>
            </a:endParaRPr>
          </a:p>
        </p:txBody>
      </p:sp>
      <p:sp>
        <p:nvSpPr>
          <p:cNvPr id="253" name="Google Shape;253;p49"/>
          <p:cNvSpPr/>
          <p:nvPr/>
        </p:nvSpPr>
        <p:spPr>
          <a:xfrm>
            <a:off x="5874000" y="3048250"/>
            <a:ext cx="1782000" cy="5574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lectrolize"/>
                <a:ea typeface="Electrolize"/>
                <a:cs typeface="Electrolize"/>
                <a:sym typeface="Electrolize"/>
              </a:rPr>
              <a:t>stack</a:t>
            </a:r>
            <a:endParaRPr>
              <a:latin typeface="Electrolize"/>
              <a:ea typeface="Electrolize"/>
              <a:cs typeface="Electrolize"/>
              <a:sym typeface="Electrolize"/>
            </a:endParaRPr>
          </a:p>
        </p:txBody>
      </p:sp>
      <p:sp>
        <p:nvSpPr>
          <p:cNvPr id="254" name="Google Shape;254;p49"/>
          <p:cNvSpPr/>
          <p:nvPr/>
        </p:nvSpPr>
        <p:spPr>
          <a:xfrm>
            <a:off x="5874000" y="3605386"/>
            <a:ext cx="1782000" cy="5574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lectrolize"/>
                <a:ea typeface="Electrolize"/>
                <a:cs typeface="Electrolize"/>
                <a:sym typeface="Electrolize"/>
              </a:rPr>
              <a:t>heap</a:t>
            </a:r>
            <a:endParaRPr>
              <a:latin typeface="Electrolize"/>
              <a:ea typeface="Electrolize"/>
              <a:cs typeface="Electrolize"/>
              <a:sym typeface="Electrolize"/>
            </a:endParaRPr>
          </a:p>
        </p:txBody>
      </p:sp>
      <p:sp>
        <p:nvSpPr>
          <p:cNvPr id="255" name="Google Shape;255;p49"/>
          <p:cNvSpPr/>
          <p:nvPr/>
        </p:nvSpPr>
        <p:spPr>
          <a:xfrm>
            <a:off x="5874000" y="2490335"/>
            <a:ext cx="1782000" cy="5574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lectrolize"/>
                <a:ea typeface="Electrolize"/>
                <a:cs typeface="Electrolize"/>
                <a:sym typeface="Electrolize"/>
              </a:rPr>
              <a:t>.bss</a:t>
            </a:r>
            <a:endParaRPr>
              <a:latin typeface="Electrolize"/>
              <a:ea typeface="Electrolize"/>
              <a:cs typeface="Electrolize"/>
              <a:sym typeface="Electrolize"/>
            </a:endParaRPr>
          </a:p>
        </p:txBody>
      </p:sp>
      <p:sp>
        <p:nvSpPr>
          <p:cNvPr id="256" name="Google Shape;256;p49"/>
          <p:cNvSpPr/>
          <p:nvPr/>
        </p:nvSpPr>
        <p:spPr>
          <a:xfrm>
            <a:off x="5874000" y="1375274"/>
            <a:ext cx="17820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Electrolize"/>
                <a:ea typeface="Electrolize"/>
                <a:cs typeface="Electrolize"/>
                <a:sym typeface="Electrolize"/>
              </a:rPr>
              <a:t>PROCESS MEMORY</a:t>
            </a:r>
            <a:endParaRPr sz="1200">
              <a:latin typeface="Electrolize"/>
              <a:ea typeface="Electrolize"/>
              <a:cs typeface="Electrolize"/>
              <a:sym typeface="Electrolize"/>
            </a:endParaRPr>
          </a:p>
        </p:txBody>
      </p:sp>
      <p:cxnSp>
        <p:nvCxnSpPr>
          <p:cNvPr id="257" name="Google Shape;257;p49"/>
          <p:cNvCxnSpPr>
            <a:stCxn id="252" idx="1"/>
            <a:endCxn id="253" idx="1"/>
          </p:cNvCxnSpPr>
          <p:nvPr/>
        </p:nvCxnSpPr>
        <p:spPr>
          <a:xfrm>
            <a:off x="5874000" y="2211899"/>
            <a:ext cx="600" cy="1115100"/>
          </a:xfrm>
          <a:prstGeom prst="curvedConnector3">
            <a:avLst>
              <a:gd fmla="val -39687500" name="adj1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8" name="Google Shape;258;p49"/>
          <p:cNvCxnSpPr/>
          <p:nvPr/>
        </p:nvCxnSpPr>
        <p:spPr>
          <a:xfrm rot="10800000">
            <a:off x="3234600" y="2065500"/>
            <a:ext cx="64800" cy="1660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9" name="Google Shape;259;p49"/>
          <p:cNvCxnSpPr/>
          <p:nvPr/>
        </p:nvCxnSpPr>
        <p:spPr>
          <a:xfrm rot="10800000">
            <a:off x="2014200" y="2062800"/>
            <a:ext cx="769500" cy="1663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0" name="Google Shape;260;p49"/>
          <p:cNvSpPr txBox="1"/>
          <p:nvPr/>
        </p:nvSpPr>
        <p:spPr>
          <a:xfrm rot="-5400000">
            <a:off x="4818825" y="2678700"/>
            <a:ext cx="15552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bye_func();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1" name="Google Shape;261;p4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bye1() { puts("Goodbye!");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bye2() { puts("Farewell!"); 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void hello(char *name, void (*bye_func)())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printf("Hello %s!\n",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bye_func();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int main(int argc, char **argv)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char name[1024];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gets(name);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srand(time(0));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if (rand() % 2) hello(bye1, name);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	else hello(name, bye2);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B7B7B7"/>
                </a:solidFill>
                <a:latin typeface="Consolas"/>
                <a:ea typeface="Consolas"/>
                <a:cs typeface="Consolas"/>
                <a:sym typeface="Consolas"/>
              </a:rPr>
              <a:t>Compile with: gcc -z execstack -o hello hello.c</a:t>
            </a:r>
            <a:endParaRPr sz="1100">
              <a:solidFill>
                <a:srgbClr val="B7B7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Concept: Code Injection</a:t>
            </a:r>
            <a:endParaRPr/>
          </a:p>
        </p:txBody>
      </p:sp>
      <p:sp>
        <p:nvSpPr>
          <p:cNvPr id="267" name="Google Shape;267;p50"/>
          <p:cNvSpPr txBox="1"/>
          <p:nvPr/>
        </p:nvSpPr>
        <p:spPr>
          <a:xfrm>
            <a:off x="457200" y="1200150"/>
            <a:ext cx="5185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Code injection was used in one of the earliest documented exploits: the Morris worm.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Roboto Light"/>
              <a:buChar char="-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Among other attack vectors, overflowed stack buffer in the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fingerd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 service.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-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Injected shellcode to gain a foothold on the machine.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-"/>
            </a:pP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Scanned adjacent hosts and infected them to propagate the worm.</a:t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-"/>
            </a:pPr>
            <a:r>
              <a:rPr i="1" lang="en" sz="1800">
                <a:latin typeface="Roboto Light"/>
                <a:ea typeface="Roboto Light"/>
                <a:cs typeface="Roboto Light"/>
                <a:sym typeface="Roboto Light"/>
              </a:rPr>
              <a:t>Shut down the internet</a:t>
            </a:r>
            <a:r>
              <a:rPr lang="en" sz="1800">
                <a:latin typeface="Roboto Light"/>
                <a:ea typeface="Roboto Light"/>
                <a:cs typeface="Roboto Light"/>
                <a:sym typeface="Roboto Light"/>
              </a:rPr>
              <a:t>.</a:t>
            </a:r>
            <a:endParaRPr/>
          </a:p>
        </p:txBody>
      </p:sp>
      <p:pic>
        <p:nvPicPr>
          <p:cNvPr id="268" name="Google Shape;26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4110" y="0"/>
            <a:ext cx="341988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50"/>
          <p:cNvSpPr txBox="1"/>
          <p:nvPr/>
        </p:nvSpPr>
        <p:spPr>
          <a:xfrm>
            <a:off x="0" y="4962000"/>
            <a:ext cx="55863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 Mono Light"/>
                <a:ea typeface="Roboto Mono Light"/>
                <a:cs typeface="Roboto Mono Light"/>
                <a:sym typeface="Roboto Mono Light"/>
              </a:rPr>
              <a:t>Try it yourself! https://blog.rapid7.com/2019/01/02/the-ghost-of-exploits-past-a-deep-dive-into-the-morris-worm/</a:t>
            </a:r>
            <a:endParaRPr sz="60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ashvili 2017.08b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ashvili 2017.08b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